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70" r:id="rId6"/>
    <p:sldId id="271" r:id="rId7"/>
    <p:sldId id="260" r:id="rId8"/>
    <p:sldId id="275" r:id="rId9"/>
    <p:sldId id="261" r:id="rId10"/>
    <p:sldId id="272" r:id="rId11"/>
    <p:sldId id="262" r:id="rId12"/>
    <p:sldId id="263" r:id="rId13"/>
    <p:sldId id="273" r:id="rId14"/>
    <p:sldId id="264" r:id="rId15"/>
    <p:sldId id="265" r:id="rId16"/>
    <p:sldId id="274" r:id="rId17"/>
    <p:sldId id="266" r:id="rId18"/>
    <p:sldId id="267"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391843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39681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7897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1568912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399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4207275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45925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993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111036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F4788B0-4324-4461-A43C-BE33455E3FE9}" type="datetimeFigureOut">
              <a:rPr lang="pl-PL" smtClean="0"/>
              <a:t>28.09.2022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279794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F4788B0-4324-4461-A43C-BE33455E3FE9}" type="datetimeFigureOut">
              <a:rPr lang="pl-PL" smtClean="0"/>
              <a:t>28.09.2022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1223031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F4788B0-4324-4461-A43C-BE33455E3FE9}" type="datetimeFigureOut">
              <a:rPr lang="pl-PL" smtClean="0"/>
              <a:t>28.09.2022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163555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F4788B0-4324-4461-A43C-BE33455E3FE9}" type="datetimeFigureOut">
              <a:rPr lang="pl-PL" smtClean="0"/>
              <a:t>28.09.2022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53940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788B0-4324-4461-A43C-BE33455E3FE9}" type="datetimeFigureOut">
              <a:rPr lang="pl-PL" smtClean="0"/>
              <a:t>28.09.2022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81933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F4788B0-4324-4461-A43C-BE33455E3FE9}" type="datetimeFigureOut">
              <a:rPr lang="pl-PL" smtClean="0"/>
              <a:t>28.09.2022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66399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5F4788B0-4324-4461-A43C-BE33455E3FE9}" type="datetimeFigureOut">
              <a:rPr lang="pl-PL" smtClean="0"/>
              <a:t>28.09.2022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EB942F-BB39-4511-B88A-E11C78778382}" type="slidenum">
              <a:rPr lang="pl-PL" smtClean="0"/>
              <a:t>‹#›</a:t>
            </a:fld>
            <a:endParaRPr lang="pl-PL"/>
          </a:p>
        </p:txBody>
      </p:sp>
    </p:spTree>
    <p:extLst>
      <p:ext uri="{BB962C8B-B14F-4D97-AF65-F5344CB8AC3E}">
        <p14:creationId xmlns:p14="http://schemas.microsoft.com/office/powerpoint/2010/main" val="386940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4788B0-4324-4461-A43C-BE33455E3FE9}" type="datetimeFigureOut">
              <a:rPr lang="pl-PL" smtClean="0"/>
              <a:t>28.09.2022</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EB942F-BB39-4511-B88A-E11C78778382}" type="slidenum">
              <a:rPr lang="pl-PL" smtClean="0"/>
              <a:t>‹#›</a:t>
            </a:fld>
            <a:endParaRPr lang="pl-PL"/>
          </a:p>
        </p:txBody>
      </p:sp>
    </p:spTree>
    <p:extLst>
      <p:ext uri="{BB962C8B-B14F-4D97-AF65-F5344CB8AC3E}">
        <p14:creationId xmlns:p14="http://schemas.microsoft.com/office/powerpoint/2010/main" val="30912137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ip.lex.pl/akty-prawne/dzu-dziennik-ustaw/szczegolne-rozwiazania-sluzace-ochronie-odbiorcow-niektorych-19260291/art-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sip.lex.pl/akty-prawne/dzu-dziennik-ustaw/wspieranie-termomodernizacji-i-remontow-oraz-centralna-17506210/art-27-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sip.lex.pl/akty-prawne/dzu-dziennik-ustaw/realizowanie-uslug-spolecznych-przez-centrum-uslug-spolecznych-1889441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sip.lex.pl/akty-prawne/dzu-dziennik-ustaw/zmiana-ustawy-o-szczegolnych-rozwiazaniach-zwiazanych-z-18975967/art-6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ip.lex.pl/akty-prawne/dzu-dziennik-ustaw/wspieranie-termomodernizacji-i-remontow-oraz-centralna-17506210/art-27-g" TargetMode="External"/><Relationship Id="rId2" Type="http://schemas.openxmlformats.org/officeDocument/2006/relationships/hyperlink" Target="https://sip.lex.pl/akty-prawne/dzu-dziennik-ustaw/wspieranie-termomodernizacji-i-remontow-oraz-centralna-17506210/art-27-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9835C22-C135-D563-D97A-08274E3B71FE}"/>
              </a:ext>
            </a:extLst>
          </p:cNvPr>
          <p:cNvSpPr>
            <a:spLocks noGrp="1"/>
          </p:cNvSpPr>
          <p:nvPr>
            <p:ph type="ctrTitle"/>
          </p:nvPr>
        </p:nvSpPr>
        <p:spPr>
          <a:xfrm>
            <a:off x="1524000" y="1122362"/>
            <a:ext cx="9144000" cy="4019653"/>
          </a:xfrm>
        </p:spPr>
        <p:txBody>
          <a:bodyPr>
            <a:normAutofit/>
          </a:bodyPr>
          <a:lstStyle/>
          <a:p>
            <a:r>
              <a:rPr lang="pl-PL" b="1" dirty="0"/>
              <a:t>DODATEK WĘGLOWY  ORAZ DODATEK DO INNYCH ŹRÓDEŁ CIEPŁA</a:t>
            </a:r>
          </a:p>
        </p:txBody>
      </p:sp>
    </p:spTree>
    <p:extLst>
      <p:ext uri="{BB962C8B-B14F-4D97-AF65-F5344CB8AC3E}">
        <p14:creationId xmlns:p14="http://schemas.microsoft.com/office/powerpoint/2010/main" val="3131986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57ACD4C8-E523-975D-4C0A-42421F92909C}"/>
              </a:ext>
            </a:extLst>
          </p:cNvPr>
          <p:cNvSpPr txBox="1"/>
          <p:nvPr/>
        </p:nvSpPr>
        <p:spPr>
          <a:xfrm>
            <a:off x="178130" y="1446810"/>
            <a:ext cx="11910951" cy="2862322"/>
          </a:xfrm>
          <a:prstGeom prst="rect">
            <a:avLst/>
          </a:prstGeom>
          <a:noFill/>
        </p:spPr>
        <p:txBody>
          <a:bodyPr wrap="square">
            <a:spAutoFit/>
          </a:bodyPr>
          <a:lstStyle/>
          <a:p>
            <a:r>
              <a:rPr lang="pl-PL" dirty="0"/>
              <a:t>8. Dodatek dla gospodarstw domowych nie przysługuje osobie w gospodarstwie domowym, na potrzeby którego zostało zakupione paliwo stałe, po cenie i od przedsiębiorcy, o których mowa w </a:t>
            </a:r>
            <a:r>
              <a:rPr lang="pl-PL" dirty="0">
                <a:hlinkClick r:id="rId2"/>
              </a:rPr>
              <a:t>art. 2 ust. 1</a:t>
            </a:r>
            <a:r>
              <a:rPr lang="pl-PL" dirty="0"/>
              <a:t> ustawy z dnia 23 czerwca 2022 r. o szczególnych rozwiązaniach służących ochronie odbiorców niektórych paliw stałych w związku z sytuacją na rynku tych paliw (Dz. U. poz. 1477 i 1692).</a:t>
            </a:r>
          </a:p>
          <a:p>
            <a:endParaRPr lang="pl-PL" dirty="0"/>
          </a:p>
          <a:p>
            <a:r>
              <a:rPr lang="pl-PL" b="1" dirty="0"/>
              <a:t>9. Na potrzeby składania wniosków o wypłatę dodatku dla gospodarstw domowych przyjmuje się, że</a:t>
            </a:r>
            <a:r>
              <a:rPr lang="pl-PL" dirty="0"/>
              <a:t>:</a:t>
            </a:r>
          </a:p>
          <a:p>
            <a:endParaRPr lang="pl-PL" dirty="0"/>
          </a:p>
          <a:p>
            <a:pPr marL="342900" indent="-342900">
              <a:buAutoNum type="arabicParenR"/>
            </a:pPr>
            <a:r>
              <a:rPr lang="pl-PL" dirty="0"/>
              <a:t>jedna osoba może wchodzić w skład tylko jednego gospodarstwa domowego;</a:t>
            </a:r>
          </a:p>
          <a:p>
            <a:endParaRPr lang="pl-PL" dirty="0"/>
          </a:p>
          <a:p>
            <a:r>
              <a:rPr lang="pl-PL" dirty="0"/>
              <a:t>2) gospodarstwo domowe może otrzymać dodatek z tytułu wykorzystania wyłącznie jednego źródła ciepła.</a:t>
            </a:r>
          </a:p>
        </p:txBody>
      </p:sp>
    </p:spTree>
    <p:extLst>
      <p:ext uri="{BB962C8B-B14F-4D97-AF65-F5344CB8AC3E}">
        <p14:creationId xmlns:p14="http://schemas.microsoft.com/office/powerpoint/2010/main" val="282128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 xmlns:a16="http://schemas.microsoft.com/office/drawing/2014/main" id="{88BF5B32-FA11-2141-2836-A59CA124D4D3}"/>
              </a:ext>
            </a:extLst>
          </p:cNvPr>
          <p:cNvSpPr txBox="1"/>
          <p:nvPr/>
        </p:nvSpPr>
        <p:spPr>
          <a:xfrm>
            <a:off x="190005" y="332509"/>
            <a:ext cx="11685320" cy="5355312"/>
          </a:xfrm>
          <a:prstGeom prst="rect">
            <a:avLst/>
          </a:prstGeom>
          <a:noFill/>
        </p:spPr>
        <p:txBody>
          <a:bodyPr wrap="square">
            <a:spAutoFit/>
          </a:bodyPr>
          <a:lstStyle/>
          <a:p>
            <a:r>
              <a:rPr lang="pl-PL" b="1" dirty="0"/>
              <a:t>KWOTY DODATKÓW NA RÓŻNE ŹRÓDŁA CIEPŁA</a:t>
            </a:r>
          </a:p>
          <a:p>
            <a:endParaRPr lang="pl-PL" dirty="0"/>
          </a:p>
          <a:p>
            <a:r>
              <a:rPr lang="pl-PL" dirty="0"/>
              <a:t>Dodatek dla gospodarstwa domowego wynosi:</a:t>
            </a:r>
          </a:p>
          <a:p>
            <a:endParaRPr lang="pl-PL" dirty="0"/>
          </a:p>
          <a:p>
            <a:r>
              <a:rPr lang="pl-PL" b="1" dirty="0"/>
              <a:t>3000 złotych </a:t>
            </a:r>
            <a:r>
              <a:rPr lang="pl-PL" dirty="0"/>
              <a:t>– w przypadku gdy głównym źródłem ciepła jest kocioł na paliwo stałe, kominek, koza, ogrzewacz powietrza, trzon kuchenny, </a:t>
            </a:r>
            <a:r>
              <a:rPr lang="pl-PL" dirty="0" err="1"/>
              <a:t>piecokuchnia</a:t>
            </a:r>
            <a:r>
              <a:rPr lang="pl-PL" dirty="0"/>
              <a:t> albo piec kaflowy, zasilane paliwami stałymi.</a:t>
            </a:r>
          </a:p>
          <a:p>
            <a:endParaRPr lang="pl-PL" dirty="0"/>
          </a:p>
          <a:p>
            <a:r>
              <a:rPr lang="pl-PL" dirty="0"/>
              <a:t>Przez paliwa stałe rozumie się węgiel kamienny, brykiet lub </a:t>
            </a:r>
            <a:r>
              <a:rPr lang="pl-PL" dirty="0" err="1"/>
              <a:t>pelet</a:t>
            </a:r>
            <a:r>
              <a:rPr lang="pl-PL" dirty="0"/>
              <a:t> zawierające co najmniej 85% węgla kamiennego.</a:t>
            </a:r>
          </a:p>
          <a:p>
            <a:endParaRPr lang="pl-PL" dirty="0"/>
          </a:p>
          <a:p>
            <a:pPr marL="342900" indent="-342900">
              <a:buAutoNum type="arabicParenR"/>
            </a:pPr>
            <a:r>
              <a:rPr lang="pl-PL" b="1" dirty="0"/>
              <a:t>3000 złotych </a:t>
            </a:r>
            <a:r>
              <a:rPr lang="pl-PL" dirty="0"/>
              <a:t>- w przypadku gdy głównym źródłem ciepła jest kocioł na paliwo stałe zasilany </a:t>
            </a:r>
            <a:r>
              <a:rPr lang="pl-PL" dirty="0" err="1"/>
              <a:t>peletem</a:t>
            </a:r>
            <a:r>
              <a:rPr lang="pl-PL" dirty="0"/>
              <a:t> drzewnym lub innym rodzajem biomasy, z wyłączeniem drewna kawałkowego;</a:t>
            </a:r>
          </a:p>
          <a:p>
            <a:endParaRPr lang="pl-PL" dirty="0"/>
          </a:p>
          <a:p>
            <a:r>
              <a:rPr lang="pl-PL" dirty="0"/>
              <a:t>2) </a:t>
            </a:r>
            <a:r>
              <a:rPr lang="pl-PL" b="1" dirty="0"/>
              <a:t>1000 złotych </a:t>
            </a:r>
            <a:r>
              <a:rPr lang="pl-PL" dirty="0"/>
              <a:t>- w przypadku gdy głównym źródłem ciepła jest kocioł na paliwo stałe, kominek, koza, ogrzewacz powietrza, trzon kuchenny, </a:t>
            </a:r>
            <a:r>
              <a:rPr lang="pl-PL" dirty="0" err="1"/>
              <a:t>piecokuchnia</a:t>
            </a:r>
            <a:r>
              <a:rPr lang="pl-PL" dirty="0"/>
              <a:t> albo piec kaflowy, zasilane drewnem kawałkowym;</a:t>
            </a:r>
          </a:p>
          <a:p>
            <a:endParaRPr lang="pl-PL" dirty="0"/>
          </a:p>
          <a:p>
            <a:r>
              <a:rPr lang="pl-PL" dirty="0"/>
              <a:t>3) </a:t>
            </a:r>
            <a:r>
              <a:rPr lang="pl-PL" b="1" dirty="0"/>
              <a:t>500 złotych </a:t>
            </a:r>
            <a:r>
              <a:rPr lang="pl-PL" dirty="0"/>
              <a:t>- w przypadku gdy głównym źródłem ciepła jest kocioł gazowy zasilany skroplonym gazem LPG;</a:t>
            </a:r>
          </a:p>
          <a:p>
            <a:endParaRPr lang="pl-PL" dirty="0"/>
          </a:p>
          <a:p>
            <a:r>
              <a:rPr lang="pl-PL" dirty="0"/>
              <a:t>4) </a:t>
            </a:r>
            <a:r>
              <a:rPr lang="pl-PL" b="1" dirty="0"/>
              <a:t>2000 złotych </a:t>
            </a:r>
            <a:r>
              <a:rPr lang="pl-PL" dirty="0"/>
              <a:t>- w przypadku gdy głównym źródłem ciepła jest kocioł olejowy.</a:t>
            </a:r>
          </a:p>
        </p:txBody>
      </p:sp>
    </p:spTree>
    <p:extLst>
      <p:ext uri="{BB962C8B-B14F-4D97-AF65-F5344CB8AC3E}">
        <p14:creationId xmlns:p14="http://schemas.microsoft.com/office/powerpoint/2010/main" val="196211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4373A149-8066-ED39-639A-087AFE0F25C7}"/>
              </a:ext>
            </a:extLst>
          </p:cNvPr>
          <p:cNvSpPr txBox="1"/>
          <p:nvPr/>
        </p:nvSpPr>
        <p:spPr>
          <a:xfrm>
            <a:off x="308758" y="1019436"/>
            <a:ext cx="11614068" cy="3970318"/>
          </a:xfrm>
          <a:prstGeom prst="rect">
            <a:avLst/>
          </a:prstGeom>
          <a:noFill/>
        </p:spPr>
        <p:txBody>
          <a:bodyPr wrap="square">
            <a:spAutoFit/>
          </a:bodyPr>
          <a:lstStyle/>
          <a:p>
            <a:r>
              <a:rPr lang="pl-PL" b="1" dirty="0"/>
              <a:t>TERMINY SKŁADANIA WNIOSKU I WYPŁATY DODATKÓW DLA GOSPODARSTW DOMOWYCH</a:t>
            </a:r>
          </a:p>
          <a:p>
            <a:endParaRPr lang="pl-PL" dirty="0"/>
          </a:p>
          <a:p>
            <a:r>
              <a:rPr lang="pl-PL" dirty="0"/>
              <a:t>12. Wniosek o wypłatę dodatku dla gospodarstw domowych składa się w terminie </a:t>
            </a:r>
            <a:r>
              <a:rPr lang="pl-PL" b="1" dirty="0"/>
              <a:t>do dnia 30 listopada 2022 r.</a:t>
            </a:r>
          </a:p>
          <a:p>
            <a:endParaRPr lang="pl-PL" b="1" dirty="0"/>
          </a:p>
          <a:p>
            <a:r>
              <a:rPr lang="pl-PL" dirty="0"/>
              <a:t>13. Wnioski o wypłatę dodatku dla gospodarstw domowych złożone po dniu 30 listopada 2022 r. pozostawia się bez rozpoznania.</a:t>
            </a:r>
          </a:p>
          <a:p>
            <a:endParaRPr lang="pl-PL" dirty="0"/>
          </a:p>
          <a:p>
            <a:r>
              <a:rPr lang="pl-PL" dirty="0"/>
              <a:t>14. Dodatek dla gospodarstw domowych wypłaca się w terminie miesiąca od dnia złożenia wniosku o jego wypłatę.</a:t>
            </a:r>
          </a:p>
          <a:p>
            <a:endParaRPr lang="pl-PL" dirty="0"/>
          </a:p>
          <a:p>
            <a:r>
              <a:rPr lang="pl-PL" dirty="0"/>
              <a:t>15. Wniosek o wypłatę dodatku dla gospodarstw domowych składa się w gminie właściwej ze względu na miejsce zamieszkania osoby składającej ten wniosek.</a:t>
            </a:r>
          </a:p>
          <a:p>
            <a:endParaRPr lang="pl-PL" dirty="0"/>
          </a:p>
          <a:p>
            <a:endParaRPr lang="pl-PL" dirty="0"/>
          </a:p>
        </p:txBody>
      </p:sp>
    </p:spTree>
    <p:extLst>
      <p:ext uri="{BB962C8B-B14F-4D97-AF65-F5344CB8AC3E}">
        <p14:creationId xmlns:p14="http://schemas.microsoft.com/office/powerpoint/2010/main" val="327884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 xmlns:a16="http://schemas.microsoft.com/office/drawing/2014/main" id="{213A77D9-EF46-95FD-388E-AA01FEDFCDA7}"/>
              </a:ext>
            </a:extLst>
          </p:cNvPr>
          <p:cNvSpPr txBox="1"/>
          <p:nvPr/>
        </p:nvSpPr>
        <p:spPr>
          <a:xfrm>
            <a:off x="316675" y="980220"/>
            <a:ext cx="11875325" cy="3693319"/>
          </a:xfrm>
          <a:prstGeom prst="rect">
            <a:avLst/>
          </a:prstGeom>
          <a:noFill/>
        </p:spPr>
        <p:txBody>
          <a:bodyPr wrap="square">
            <a:spAutoFit/>
          </a:bodyPr>
          <a:lstStyle/>
          <a:p>
            <a:r>
              <a:rPr lang="pl-PL" b="1" dirty="0"/>
              <a:t>TERMINY SKŁADANIA WNIOSKU I WYPŁATY DODATKU WĘGLOWEGO</a:t>
            </a:r>
          </a:p>
          <a:p>
            <a:endParaRPr lang="pl-PL" dirty="0"/>
          </a:p>
          <a:p>
            <a:r>
              <a:rPr lang="pl-PL" dirty="0"/>
              <a:t>12. Wniosek o wypłatę dodatku węglowego składa się w terminie </a:t>
            </a:r>
            <a:r>
              <a:rPr lang="pl-PL" b="1" dirty="0"/>
              <a:t>do dnia 30 listopada 2022 r.</a:t>
            </a:r>
          </a:p>
          <a:p>
            <a:endParaRPr lang="pl-PL" b="1" dirty="0"/>
          </a:p>
          <a:p>
            <a:r>
              <a:rPr lang="pl-PL" dirty="0"/>
              <a:t>13. Wnioski o wypłatę dodatku węglowego złożone po dniu 30 listopada 2022 r. pozostawia się bez rozpoznania.</a:t>
            </a:r>
          </a:p>
          <a:p>
            <a:endParaRPr lang="pl-PL" dirty="0"/>
          </a:p>
          <a:p>
            <a:r>
              <a:rPr lang="pl-PL" dirty="0"/>
              <a:t>Ustawa z dnia 15 września 2022r. o szczególnych rozwiązaniach w zakresie niektórych źródeł ciepła w związku z sytuacją na rynku paliw zmieniła brzmienie art. 2 ust.3 pkt. 11 ustawy z dnia 5 sierpnia 2022 r. o dodatku węglowym, gdzie </a:t>
            </a:r>
            <a:r>
              <a:rPr lang="pl-PL" b="1" dirty="0"/>
              <a:t>dodatek węglowy wypłaca się w terminie do 2 miesięcy od daty złożenia wniosku.</a:t>
            </a:r>
            <a:endParaRPr lang="pl-PL" dirty="0"/>
          </a:p>
          <a:p>
            <a:endParaRPr lang="pl-PL" dirty="0"/>
          </a:p>
          <a:p>
            <a:r>
              <a:rPr lang="pl-PL" dirty="0"/>
              <a:t>15. Wniosek o wypłatę dodatku węglowego składa się w gminie właściwej ze względu na miejsce zamieszkania osoby składającej ten wniosek.</a:t>
            </a:r>
          </a:p>
          <a:p>
            <a:endParaRPr lang="pl-PL" dirty="0"/>
          </a:p>
        </p:txBody>
      </p:sp>
    </p:spTree>
    <p:extLst>
      <p:ext uri="{BB962C8B-B14F-4D97-AF65-F5344CB8AC3E}">
        <p14:creationId xmlns:p14="http://schemas.microsoft.com/office/powerpoint/2010/main" val="18412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3B46595F-745F-4E92-5694-0E3FFB8A59BF}"/>
              </a:ext>
            </a:extLst>
          </p:cNvPr>
          <p:cNvSpPr txBox="1"/>
          <p:nvPr/>
        </p:nvSpPr>
        <p:spPr>
          <a:xfrm>
            <a:off x="0" y="117693"/>
            <a:ext cx="12037621" cy="6740307"/>
          </a:xfrm>
          <a:prstGeom prst="rect">
            <a:avLst/>
          </a:prstGeom>
          <a:noFill/>
        </p:spPr>
        <p:txBody>
          <a:bodyPr wrap="square">
            <a:spAutoFit/>
          </a:bodyPr>
          <a:lstStyle/>
          <a:p>
            <a:r>
              <a:rPr lang="pl-PL" b="1" dirty="0"/>
              <a:t>KONTROLA I WERYFIKACJA WNIOSKÓW</a:t>
            </a:r>
          </a:p>
          <a:p>
            <a:endParaRPr lang="pl-PL" dirty="0"/>
          </a:p>
          <a:p>
            <a:r>
              <a:rPr lang="pl-PL" dirty="0"/>
              <a:t>20. Wójt, burmistrz albo prezydent miasta dokonuje weryfikacji wniosku o wypłatę dodatku dla gospodarstw domowych, w szczególności w zakresie zgłoszenia lub wpisania głównego źródła ciepła do centralnej ewidencji emisyjności budynków, o której mowa w </a:t>
            </a:r>
            <a:r>
              <a:rPr lang="pl-PL" dirty="0">
                <a:hlinkClick r:id="rId2"/>
              </a:rPr>
              <a:t>art. 27a ust. 1</a:t>
            </a:r>
            <a:r>
              <a:rPr lang="pl-PL" dirty="0"/>
              <a:t> ustawy z dnia 21 listopada 2008 r. o wspieraniu termomodernizacji i remontów oraz o centralnej ewidencji emisyjności budynków.</a:t>
            </a:r>
          </a:p>
          <a:p>
            <a:endParaRPr lang="pl-PL" dirty="0"/>
          </a:p>
          <a:p>
            <a:r>
              <a:rPr lang="pl-PL" dirty="0"/>
              <a:t>21. Dokonując weryfikacji wniosku o wypłatę dodatku dla gospodarstw domowych, wójt, burmistrz albo prezydent miasta bierze pod uwagę w szczególności:</a:t>
            </a:r>
          </a:p>
          <a:p>
            <a:endParaRPr lang="pl-PL" dirty="0"/>
          </a:p>
          <a:p>
            <a:r>
              <a:rPr lang="pl-PL" dirty="0"/>
              <a:t>1) informacje wynikające z deklaracji o wysokości opłaty za gospodarowanie odpadami komunalnymi</a:t>
            </a:r>
          </a:p>
          <a:p>
            <a:r>
              <a:rPr lang="pl-PL" dirty="0"/>
              <a:t>2) informacje uzyskane w związku z postępowaniem o przyznanie:</a:t>
            </a:r>
          </a:p>
          <a:p>
            <a:r>
              <a:rPr lang="pl-PL" dirty="0"/>
              <a:t>a) świadczeń rodzinnych oraz dodatków do zasiłku rodzinnego</a:t>
            </a:r>
          </a:p>
          <a:p>
            <a:r>
              <a:rPr lang="pl-PL" dirty="0"/>
              <a:t>b) świadczenia wychowawczego</a:t>
            </a:r>
          </a:p>
          <a:p>
            <a:r>
              <a:rPr lang="pl-PL" dirty="0"/>
              <a:t>c) dodatku osłonowego</a:t>
            </a:r>
          </a:p>
          <a:p>
            <a:r>
              <a:rPr lang="pl-PL" dirty="0"/>
              <a:t>d) dodatku mieszkaniowego</a:t>
            </a:r>
          </a:p>
          <a:p>
            <a:r>
              <a:rPr lang="pl-PL" dirty="0"/>
              <a:t>3) dane zgromadzone w rejestrze PESEL oraz rejestrze mieszkańców.</a:t>
            </a:r>
          </a:p>
          <a:p>
            <a:endParaRPr lang="pl-PL" dirty="0"/>
          </a:p>
          <a:p>
            <a:r>
              <a:rPr lang="pl-PL" dirty="0"/>
              <a:t>22. Jeżeli podczas weryfikacji wniosku o wypłatę dodatku dla gospodarstw domowych wystąpią wątpliwości dotyczące gospodarstwa domowego wnioskodawcy, wójt, burmistrz albo prezydent miasta może przeprowadzić wywiad środowiskowy, który ma na celu ustalenie faktycznego stanu danego gospodarstwa domowego zgodnie z ust. 2 odpowiednio pkt 1 i 2, odnośnie samotnego zamieszkiwania w przypadku jednoosobowych gospodarstw domowych oraz wspólnie stale zamieszkujących i gospodarujących z wnioskodawcą w przypadku gospodarstw domowych wieloosobowych.</a:t>
            </a:r>
          </a:p>
        </p:txBody>
      </p:sp>
    </p:spTree>
    <p:extLst>
      <p:ext uri="{BB962C8B-B14F-4D97-AF65-F5344CB8AC3E}">
        <p14:creationId xmlns:p14="http://schemas.microsoft.com/office/powerpoint/2010/main" val="192646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E9678972-E21C-ED53-1E36-927B0B914E3A}"/>
              </a:ext>
            </a:extLst>
          </p:cNvPr>
          <p:cNvSpPr txBox="1"/>
          <p:nvPr/>
        </p:nvSpPr>
        <p:spPr>
          <a:xfrm>
            <a:off x="0" y="842273"/>
            <a:ext cx="12096997" cy="5909310"/>
          </a:xfrm>
          <a:prstGeom prst="rect">
            <a:avLst/>
          </a:prstGeom>
          <a:noFill/>
        </p:spPr>
        <p:txBody>
          <a:bodyPr wrap="square">
            <a:spAutoFit/>
          </a:bodyPr>
          <a:lstStyle/>
          <a:p>
            <a:r>
              <a:rPr lang="pl-PL" dirty="0"/>
              <a:t>23. Wywiad środowiskowy przeprowadza się w miejscu zamieszkania wnioskodawcy.</a:t>
            </a:r>
          </a:p>
          <a:p>
            <a:endParaRPr lang="pl-PL" dirty="0"/>
          </a:p>
          <a:p>
            <a:r>
              <a:rPr lang="pl-PL" dirty="0"/>
              <a:t>24. W toku wywiadu środowiskowego ustala się, czy stan faktyczny danego gospodarstwa domowego jest zgodny z informacjami podanymi we wniosku o wypłatę dodatku dla gospodarstw domowych.</a:t>
            </a:r>
          </a:p>
          <a:p>
            <a:endParaRPr lang="pl-PL" dirty="0"/>
          </a:p>
          <a:p>
            <a:r>
              <a:rPr lang="pl-PL" dirty="0"/>
              <a:t>25. Niewyrażenie zgody na przeprowadzenie wywiadu środowiskowego, o którym mowa w ust. 22, stanowi podstawę do odmowy przyznania dodatku dla gospodarstw domowych.</a:t>
            </a:r>
          </a:p>
          <a:p>
            <a:endParaRPr lang="pl-PL" dirty="0"/>
          </a:p>
          <a:p>
            <a:r>
              <a:rPr lang="pl-PL" dirty="0"/>
              <a:t>26. Przyznanie przez wójta, burmistrza albo prezydenta miasta dodatku dla gospodarstw domowych nie wymaga wydania decyzji administracyjnej. Odmowa przyznania dodatku dla gospodarstw domowych, uchylenie oraz rozstrzygnięcie w sprawie nienależnie pobranego dodatku wymagają wydania decyzji administracyjnej.</a:t>
            </a:r>
          </a:p>
          <a:p>
            <a:endParaRPr lang="pl-PL" dirty="0"/>
          </a:p>
          <a:p>
            <a:r>
              <a:rPr lang="pl-PL" dirty="0"/>
              <a:t>27. Wójt, burmistrz albo prezydent miasta przesyła wnioskodawcy informację o przyznaniu dodatku dla gospodarstw domowych na wskazany przez niego adres poczty elektronicznej, o ile wnioskodawca wskazał adres poczty elektronicznej we wniosku o wypłatę dodatku. W przypadku gdy wnioskodawca nie wskazał adresu poczty elektronicznej we wniosku o wypłatę dodatku, wójt, burmistrz albo prezydent miasta, odbierając ten wniosek od wnioskodawcy, informuje go o możliwości bezpośredniego odebrania od tego organu informacji o przyznaniu dodatku.</a:t>
            </a:r>
          </a:p>
          <a:p>
            <a:endParaRPr lang="pl-PL" dirty="0"/>
          </a:p>
          <a:p>
            <a:r>
              <a:rPr lang="pl-PL" dirty="0"/>
              <a:t>28. Nieodebranie informacji o przyznaniu dodatku dla gospodarstw domowych nie wstrzymuje wypłaty tego dodatku.</a:t>
            </a:r>
          </a:p>
        </p:txBody>
      </p:sp>
    </p:spTree>
    <p:extLst>
      <p:ext uri="{BB962C8B-B14F-4D97-AF65-F5344CB8AC3E}">
        <p14:creationId xmlns:p14="http://schemas.microsoft.com/office/powerpoint/2010/main" val="200084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A29EDD8C-A4E7-09D0-BE69-A59AAE8795BC}"/>
              </a:ext>
            </a:extLst>
          </p:cNvPr>
          <p:cNvSpPr txBox="1"/>
          <p:nvPr/>
        </p:nvSpPr>
        <p:spPr>
          <a:xfrm>
            <a:off x="332509" y="308758"/>
            <a:ext cx="11269683" cy="369332"/>
          </a:xfrm>
          <a:prstGeom prst="rect">
            <a:avLst/>
          </a:prstGeom>
          <a:noFill/>
        </p:spPr>
        <p:txBody>
          <a:bodyPr wrap="square" rtlCol="0">
            <a:spAutoFit/>
          </a:bodyPr>
          <a:lstStyle/>
          <a:p>
            <a:r>
              <a:rPr lang="pl-PL" b="1" dirty="0"/>
              <a:t>WZÓR INFORMACJI PRZYZNAJĄCEJ DODATEK WĘGLOWY</a:t>
            </a:r>
          </a:p>
        </p:txBody>
      </p:sp>
      <p:pic>
        <p:nvPicPr>
          <p:cNvPr id="4" name="Obraz 3">
            <a:extLst>
              <a:ext uri="{FF2B5EF4-FFF2-40B4-BE49-F238E27FC236}">
                <a16:creationId xmlns="" xmlns:a16="http://schemas.microsoft.com/office/drawing/2014/main" id="{C16F1A56-4D4B-742F-80BE-77C2AE078C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583" y="678090"/>
            <a:ext cx="4410422" cy="6236987"/>
          </a:xfrm>
          <a:prstGeom prst="rect">
            <a:avLst/>
          </a:prstGeom>
        </p:spPr>
      </p:pic>
      <p:pic>
        <p:nvPicPr>
          <p:cNvPr id="7" name="Obraz 6">
            <a:extLst>
              <a:ext uri="{FF2B5EF4-FFF2-40B4-BE49-F238E27FC236}">
                <a16:creationId xmlns="" xmlns:a16="http://schemas.microsoft.com/office/drawing/2014/main" id="{7E9D1C37-ADB9-FA24-447F-13287BD1EB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902" y="1143000"/>
            <a:ext cx="4041304" cy="5715000"/>
          </a:xfrm>
          <a:prstGeom prst="rect">
            <a:avLst/>
          </a:prstGeom>
        </p:spPr>
      </p:pic>
    </p:spTree>
    <p:extLst>
      <p:ext uri="{BB962C8B-B14F-4D97-AF65-F5344CB8AC3E}">
        <p14:creationId xmlns:p14="http://schemas.microsoft.com/office/powerpoint/2010/main" val="148106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27A44FB5-0F5C-6355-6EDE-4C508F81CA3D}"/>
              </a:ext>
            </a:extLst>
          </p:cNvPr>
          <p:cNvSpPr txBox="1"/>
          <p:nvPr/>
        </p:nvSpPr>
        <p:spPr>
          <a:xfrm>
            <a:off x="332509" y="486888"/>
            <a:ext cx="11590317" cy="6463308"/>
          </a:xfrm>
          <a:prstGeom prst="rect">
            <a:avLst/>
          </a:prstGeom>
          <a:noFill/>
        </p:spPr>
        <p:txBody>
          <a:bodyPr wrap="square" rtlCol="0">
            <a:spAutoFit/>
          </a:bodyPr>
          <a:lstStyle/>
          <a:p>
            <a:r>
              <a:rPr lang="pl-PL" dirty="0"/>
              <a:t>Realizowanie  zadnia z Ustawy o dodatku węglowym przez Miejski Ośrodek Pomocy Społecznej w Mławie związane jest z art. 3 pkt. 2, którego brzmienie jest następujące: </a:t>
            </a:r>
          </a:p>
          <a:p>
            <a:endParaRPr lang="pl-PL" dirty="0"/>
          </a:p>
          <a:p>
            <a:r>
              <a:rPr lang="pl-PL"/>
              <a:t>,,Wójt </a:t>
            </a:r>
            <a:r>
              <a:rPr lang="pl-PL" dirty="0"/>
              <a:t>,burmistrz albo prezydent miasta może, w formie pisemnej, upoważnić swojego zastępcę ,pracownika urzędu gminy albo kierownika ośrodka pomocy społecznej ,a w przypadku przekształcenia ośrodka pomocy społecznej w centrum usług społecznych na podstawie przepisów ustawy z dnia 19 lipca 2019 r. o realizowaniu usług społecznych przez centrum usług społecznych( Dz. U. poz. 1818 )- dyrektora usług społecznych , lub kierownika innej jednostki organizacyjnej gminy, a także inną osobę na wniosek kierownika ośrodka pomocy społecznej , dyrektora centrum usług społecznych lub innej jednostki organizacyjnej gminy do prowadzenia postepowań w sprawach dotyczących wypłaty dodatku węglowego.  </a:t>
            </a:r>
          </a:p>
          <a:p>
            <a:endParaRPr lang="pl-PL" dirty="0"/>
          </a:p>
          <a:p>
            <a:r>
              <a:rPr lang="pl-PL" dirty="0"/>
              <a:t>Realizowanie zadania z Ustawy o szczególnych rozwiązaniach w zakresie niektórych źródeł ciepła w związku z sytuacja na rynku paliw przez Miejski Ośrodek Pomocy Społecznej związane jest z art.25 pkt. 2, którego brzmienie jest następujące:</a:t>
            </a:r>
          </a:p>
          <a:p>
            <a:r>
              <a:rPr lang="pl-PL" dirty="0"/>
              <a:t> </a:t>
            </a:r>
          </a:p>
          <a:p>
            <a:r>
              <a:rPr lang="pl-PL" dirty="0"/>
              <a:t>„Wójt, burmistrz albo prezydent miasta może, na piśmie utrwalonym w postaci papierowej lub elektronicznej, </a:t>
            </a:r>
            <a:r>
              <a:rPr lang="pl-PL" b="1" dirty="0"/>
              <a:t>upoważnić swojego zastępcę, pracownika urzędu gminy albo kierownika ośrodka pomocy społecznej</a:t>
            </a:r>
            <a:r>
              <a:rPr lang="pl-PL" dirty="0"/>
              <a:t>, a w przypadku przekształcenia ośrodka pomocy społecznej w centrum usług społecznych na podstawie przepisów </a:t>
            </a:r>
            <a:r>
              <a:rPr lang="pl-PL" dirty="0">
                <a:hlinkClick r:id="rId2"/>
              </a:rPr>
              <a:t>ustawy</a:t>
            </a:r>
            <a:r>
              <a:rPr lang="pl-PL" dirty="0"/>
              <a:t> z dnia 19 lipca 2019 r. o realizowaniu usług społecznych przez centrum usług społecznych (Dz. U. poz. 1818) - dyrektora centrum usług społecznych, lub kierownika innej jednostki organizacyjnej gminy, a także inną osobę na wniosek kierownika ośrodka pomocy społecznej, dyrektora centrum usług społecznych lub innej jednostki organizacyjnej gminy do prowadzenia postępowań w sprawach dotyczących wypłaty dodatku dla gospodarstw domowych.”</a:t>
            </a:r>
          </a:p>
        </p:txBody>
      </p:sp>
    </p:spTree>
    <p:extLst>
      <p:ext uri="{BB962C8B-B14F-4D97-AF65-F5344CB8AC3E}">
        <p14:creationId xmlns:p14="http://schemas.microsoft.com/office/powerpoint/2010/main" val="284372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 xmlns:a16="http://schemas.microsoft.com/office/drawing/2014/main" id="{AB6F402B-3B01-3094-1A8D-B39433CD0C8D}"/>
              </a:ext>
            </a:extLst>
          </p:cNvPr>
          <p:cNvSpPr txBox="1"/>
          <p:nvPr/>
        </p:nvSpPr>
        <p:spPr>
          <a:xfrm>
            <a:off x="261257" y="427512"/>
            <a:ext cx="11435938" cy="2308324"/>
          </a:xfrm>
          <a:prstGeom prst="rect">
            <a:avLst/>
          </a:prstGeom>
          <a:noFill/>
        </p:spPr>
        <p:txBody>
          <a:bodyPr wrap="square" rtlCol="0">
            <a:spAutoFit/>
          </a:bodyPr>
          <a:lstStyle/>
          <a:p>
            <a:r>
              <a:rPr lang="pl-PL" b="1" dirty="0"/>
              <a:t>FINANSOWANIE</a:t>
            </a:r>
          </a:p>
          <a:p>
            <a:endParaRPr lang="pl-PL" dirty="0"/>
          </a:p>
          <a:p>
            <a:r>
              <a:rPr lang="pl-PL" dirty="0"/>
              <a:t>Rekompensaty dla przedsiębiorstw energetycznych, o których mowa w art. 3 ust. 1 i 2, dodatki dla gospodarstw domowych oraz dodatki dla podmiotów wrażliwych </a:t>
            </a:r>
            <a:r>
              <a:rPr lang="pl-PL" b="1" dirty="0"/>
              <a:t>są finansowane z Funduszu Przeciwdziałania COVID-19</a:t>
            </a:r>
            <a:r>
              <a:rPr lang="pl-PL" dirty="0"/>
              <a:t>, o którym mowa w </a:t>
            </a:r>
            <a:r>
              <a:rPr lang="pl-PL" dirty="0">
                <a:hlinkClick r:id="rId2"/>
              </a:rPr>
              <a:t>art. 65 ust. 1</a:t>
            </a:r>
            <a:r>
              <a:rPr lang="pl-PL" dirty="0"/>
              <a:t> ustawy z dnia 31 marca 2020 r. o zmianie ustawy o szczególnych rozwiązaniach związanych z zapobieganiem, przeciwdziałaniem i zwalczaniem COVID-19, innych chorób zakaźnych oraz wywołanych nimi sytuacji kryzysowych oraz niektórych innych ustaw (Dz. U. poz. 568, z </a:t>
            </a:r>
            <a:r>
              <a:rPr lang="pl-PL" dirty="0" err="1"/>
              <a:t>późn</a:t>
            </a:r>
            <a:r>
              <a:rPr lang="pl-PL" dirty="0"/>
              <a:t>. zm. 6 ), zwanego dalej "Funduszem".</a:t>
            </a:r>
          </a:p>
        </p:txBody>
      </p:sp>
    </p:spTree>
    <p:extLst>
      <p:ext uri="{BB962C8B-B14F-4D97-AF65-F5344CB8AC3E}">
        <p14:creationId xmlns:p14="http://schemas.microsoft.com/office/powerpoint/2010/main" val="12185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5D2AE365-075E-AB5B-9611-A19EECD62EEA}"/>
              </a:ext>
            </a:extLst>
          </p:cNvPr>
          <p:cNvSpPr txBox="1"/>
          <p:nvPr/>
        </p:nvSpPr>
        <p:spPr>
          <a:xfrm>
            <a:off x="354280" y="605642"/>
            <a:ext cx="11483439" cy="5078313"/>
          </a:xfrm>
          <a:prstGeom prst="rect">
            <a:avLst/>
          </a:prstGeom>
          <a:noFill/>
        </p:spPr>
        <p:txBody>
          <a:bodyPr wrap="square" rtlCol="0">
            <a:spAutoFit/>
          </a:bodyPr>
          <a:lstStyle/>
          <a:p>
            <a:r>
              <a:rPr lang="pl-PL" b="1" dirty="0"/>
              <a:t>DODATEK WĘGLOWY W LICZBACH:</a:t>
            </a:r>
          </a:p>
          <a:p>
            <a:endParaRPr lang="pl-PL" dirty="0"/>
          </a:p>
          <a:p>
            <a:r>
              <a:rPr lang="pl-PL" dirty="0"/>
              <a:t>Kwota otrzymanych środków łącznie z obsługą zadania: </a:t>
            </a:r>
            <a:r>
              <a:rPr lang="pl-PL" sz="2800" b="1" dirty="0"/>
              <a:t>7 906 734 zł</a:t>
            </a:r>
          </a:p>
          <a:p>
            <a:endParaRPr lang="pl-PL" dirty="0"/>
          </a:p>
          <a:p>
            <a:r>
              <a:rPr lang="pl-PL" dirty="0"/>
              <a:t>Ilość wniosków przyjętych na dzień 28.09.2022 r.: </a:t>
            </a:r>
            <a:r>
              <a:rPr lang="pl-PL" sz="2800" b="1" dirty="0" smtClean="0"/>
              <a:t>2590</a:t>
            </a:r>
            <a:endParaRPr lang="pl-PL" b="1" dirty="0"/>
          </a:p>
          <a:p>
            <a:endParaRPr lang="pl-PL" dirty="0"/>
          </a:p>
          <a:p>
            <a:r>
              <a:rPr lang="pl-PL" dirty="0"/>
              <a:t>Ilość wniosków wprowadzonych: </a:t>
            </a:r>
            <a:r>
              <a:rPr lang="pl-PL" sz="2800" b="1" dirty="0" smtClean="0"/>
              <a:t>1225</a:t>
            </a:r>
            <a:endParaRPr lang="pl-PL" sz="2800" b="1" dirty="0"/>
          </a:p>
          <a:p>
            <a:endParaRPr lang="pl-PL" dirty="0"/>
          </a:p>
          <a:p>
            <a:r>
              <a:rPr lang="pl-PL" dirty="0"/>
              <a:t>Liczba wniosków rozpatrzonych: </a:t>
            </a:r>
            <a:r>
              <a:rPr lang="pl-PL" sz="2400" b="1" dirty="0" smtClean="0"/>
              <a:t>1033</a:t>
            </a:r>
          </a:p>
          <a:p>
            <a:endParaRPr lang="pl-PL" dirty="0"/>
          </a:p>
          <a:p>
            <a:r>
              <a:rPr lang="pl-PL" dirty="0"/>
              <a:t>Liczba wniosków z brakami formalnymi: </a:t>
            </a:r>
            <a:r>
              <a:rPr lang="pl-PL" sz="2400" b="1" dirty="0" smtClean="0"/>
              <a:t>77</a:t>
            </a:r>
            <a:endParaRPr lang="pl-PL" b="1" dirty="0"/>
          </a:p>
          <a:p>
            <a:endParaRPr lang="pl-PL" dirty="0"/>
          </a:p>
          <a:p>
            <a:r>
              <a:rPr lang="pl-PL" dirty="0"/>
              <a:t>Liczba wniosków pozostawionych bez rozpatrzenia: </a:t>
            </a:r>
            <a:r>
              <a:rPr lang="pl-PL" sz="2400" b="1" dirty="0" smtClean="0"/>
              <a:t>115</a:t>
            </a:r>
            <a:endParaRPr lang="pl-PL" b="1" dirty="0"/>
          </a:p>
          <a:p>
            <a:endParaRPr lang="pl-PL" dirty="0"/>
          </a:p>
          <a:p>
            <a:r>
              <a:rPr lang="pl-PL" dirty="0"/>
              <a:t>Liczba wniosków wycofanych</a:t>
            </a:r>
            <a:r>
              <a:rPr lang="pl-PL"/>
              <a:t>: </a:t>
            </a:r>
            <a:r>
              <a:rPr lang="pl-PL" sz="2400" b="1" smtClean="0"/>
              <a:t>18</a:t>
            </a:r>
            <a:endParaRPr lang="pl-PL" b="1" dirty="0"/>
          </a:p>
        </p:txBody>
      </p:sp>
    </p:spTree>
    <p:extLst>
      <p:ext uri="{BB962C8B-B14F-4D97-AF65-F5344CB8AC3E}">
        <p14:creationId xmlns:p14="http://schemas.microsoft.com/office/powerpoint/2010/main" val="423361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E8A33702-DC49-C76D-6B8F-F06610AA7EE6}"/>
              </a:ext>
            </a:extLst>
          </p:cNvPr>
          <p:cNvSpPr txBox="1"/>
          <p:nvPr/>
        </p:nvSpPr>
        <p:spPr>
          <a:xfrm>
            <a:off x="0" y="0"/>
            <a:ext cx="12192000" cy="6801862"/>
          </a:xfrm>
          <a:prstGeom prst="rect">
            <a:avLst/>
          </a:prstGeom>
          <a:noFill/>
        </p:spPr>
        <p:txBody>
          <a:bodyPr wrap="square" rtlCol="0">
            <a:spAutoFit/>
          </a:bodyPr>
          <a:lstStyle/>
          <a:p>
            <a:r>
              <a:rPr lang="pl-PL" b="1" dirty="0"/>
              <a:t>PODSTAWA PRAWNA</a:t>
            </a:r>
          </a:p>
          <a:p>
            <a:endParaRPr lang="pl-PL" dirty="0"/>
          </a:p>
          <a:p>
            <a:r>
              <a:rPr lang="pl-PL" b="1" dirty="0"/>
              <a:t>W dniu 11 sierpnia 2022 r. w Dzienniku Ustaw pod pozycją 1692 została ogłoszona Ustawa z dnia 05.08.2022 r. o dodatku węglowym. </a:t>
            </a:r>
            <a:r>
              <a:rPr lang="pl-PL" dirty="0"/>
              <a:t>Zgodnie z art. 29 w/w Ustawy weszła ona w życie z dniem następującym po ogłoszeniu.</a:t>
            </a:r>
          </a:p>
          <a:p>
            <a:endParaRPr lang="pl-PL" dirty="0"/>
          </a:p>
          <a:p>
            <a:r>
              <a:rPr lang="pl-PL" b="1" dirty="0"/>
              <a:t>Rozporządzenie Ministra Klimatu i Środowiska z dnia 16.08.2022 r. w sprawie wzoru wniosku o wypłatę dodatku węglowego ukazało się w Dzienniku Ustaw 16 sierpnia 2022 </a:t>
            </a:r>
            <a:r>
              <a:rPr lang="pl-PL" dirty="0"/>
              <a:t>r. pod pozycją 1712, zgodnie z paragrafem 2 w/w Rozporządzenia, weszło w życie z dniem następującym po ogłoszeniu.</a:t>
            </a:r>
          </a:p>
          <a:p>
            <a:endParaRPr lang="pl-PL" dirty="0"/>
          </a:p>
          <a:p>
            <a:r>
              <a:rPr lang="pl-PL" b="1" dirty="0"/>
              <a:t>Pierwsze zapotrzebowanie na środki finansowe na wypłatę dodatków węglowych wpłynęło dnia 26.08.2022 r. z terminem do przekazania do 31.08.2022 r. do Urzędu Wojewódzkiego województwa mazowieckiego</a:t>
            </a:r>
            <a:r>
              <a:rPr lang="pl-PL" dirty="0"/>
              <a:t>. </a:t>
            </a:r>
            <a:r>
              <a:rPr lang="pl-PL" b="1" dirty="0"/>
              <a:t>Środki na wypłatę dodatku węglowego Urząd Miasta Mława otrzymał dnia 21.09.2022 r.</a:t>
            </a:r>
          </a:p>
          <a:p>
            <a:endParaRPr lang="pl-PL" b="1" dirty="0"/>
          </a:p>
          <a:p>
            <a:r>
              <a:rPr lang="pl-PL" b="1" dirty="0"/>
              <a:t>W dniu 19.09.2022 r. w Dzienniku Ustaw pod poz. 1967 została ogłoszona Ustawa z dnia 15 września 2022 r. o szczególnych rozwiązaniach w zakresie niektórych źródeł ciepła w związku z sytuacją na rynku paliw </a:t>
            </a:r>
            <a:r>
              <a:rPr lang="pl-PL" dirty="0"/>
              <a:t>zgodnie z art. 64 w/w Ustawy weszła ona w życie z dniem następującym po dniu ogłoszenia.</a:t>
            </a:r>
          </a:p>
          <a:p>
            <a:endParaRPr lang="pl-PL" dirty="0"/>
          </a:p>
          <a:p>
            <a:r>
              <a:rPr lang="pl-PL" b="1" dirty="0"/>
              <a:t>Rozporządzenie Ministra Klimatu i Środowiska z dnia 20.09.2022 r. w sprawie wzoru wniosku o wypłatę dodatku dla gospodarstw domowych z tytułu wykorzystywania niektórych źródeł ciepła ukazało się w Dzienniku Ustaw dnia 20.09.2022 </a:t>
            </a:r>
            <a:r>
              <a:rPr lang="pl-PL" dirty="0"/>
              <a:t>r. pod pozycją 1974, zgodnie z paragrafem 2 Rozporządzenie weszło w życie z dniem następującym po ogłoszeniu</a:t>
            </a:r>
          </a:p>
          <a:p>
            <a:endParaRPr lang="pl-PL" dirty="0"/>
          </a:p>
          <a:p>
            <a:r>
              <a:rPr lang="pl-PL" sz="2000" b="1" dirty="0"/>
              <a:t>Wniosek o przyznanie środków finansowych na realizację wypłat dodatku dla gospodarstw domowych z tytułu wykorzystywania niektórych źródeł </a:t>
            </a:r>
            <a:r>
              <a:rPr lang="pl-PL" sz="2000" b="1"/>
              <a:t>ciepła </a:t>
            </a:r>
            <a:r>
              <a:rPr lang="pl-PL" sz="2000" b="1" smtClean="0"/>
              <a:t> </a:t>
            </a:r>
            <a:r>
              <a:rPr lang="pl-PL" sz="2000" b="1" smtClean="0"/>
              <a:t>wpłynął </a:t>
            </a:r>
            <a:r>
              <a:rPr lang="pl-PL" sz="2000" b="1" dirty="0"/>
              <a:t>dnia 28.09.2022 r</a:t>
            </a:r>
            <a:r>
              <a:rPr lang="pl-PL" sz="2000" b="1" dirty="0" smtClean="0"/>
              <a:t>. </a:t>
            </a:r>
            <a:endParaRPr lang="pl-PL" dirty="0"/>
          </a:p>
        </p:txBody>
      </p:sp>
    </p:spTree>
    <p:extLst>
      <p:ext uri="{BB962C8B-B14F-4D97-AF65-F5344CB8AC3E}">
        <p14:creationId xmlns:p14="http://schemas.microsoft.com/office/powerpoint/2010/main" val="426273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7406441-61CB-AB06-A5B9-6C81A103B629}"/>
              </a:ext>
            </a:extLst>
          </p:cNvPr>
          <p:cNvSpPr>
            <a:spLocks noGrp="1"/>
          </p:cNvSpPr>
          <p:nvPr>
            <p:ph type="ctrTitle"/>
          </p:nvPr>
        </p:nvSpPr>
        <p:spPr/>
        <p:txBody>
          <a:bodyPr/>
          <a:lstStyle/>
          <a:p>
            <a:r>
              <a:rPr lang="pl-PL" dirty="0"/>
              <a:t>DZIĘKUJEMY</a:t>
            </a:r>
          </a:p>
        </p:txBody>
      </p:sp>
    </p:spTree>
    <p:extLst>
      <p:ext uri="{BB962C8B-B14F-4D97-AF65-F5344CB8AC3E}">
        <p14:creationId xmlns:p14="http://schemas.microsoft.com/office/powerpoint/2010/main" val="261900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D87F8968-D89A-B8A3-08D2-C41D40243E37}"/>
              </a:ext>
            </a:extLst>
          </p:cNvPr>
          <p:cNvSpPr txBox="1"/>
          <p:nvPr/>
        </p:nvSpPr>
        <p:spPr>
          <a:xfrm>
            <a:off x="427512" y="1151905"/>
            <a:ext cx="11340935" cy="5272645"/>
          </a:xfrm>
          <a:prstGeom prst="rect">
            <a:avLst/>
          </a:prstGeom>
          <a:noFill/>
        </p:spPr>
        <p:txBody>
          <a:bodyPr wrap="square" rtlCol="0">
            <a:spAutoFit/>
          </a:bodyPr>
          <a:lstStyle/>
          <a:p>
            <a:endParaRPr lang="pl-PL" dirty="0"/>
          </a:p>
        </p:txBody>
      </p:sp>
      <p:pic>
        <p:nvPicPr>
          <p:cNvPr id="4" name="Obraz 3">
            <a:extLst>
              <a:ext uri="{FF2B5EF4-FFF2-40B4-BE49-F238E27FC236}">
                <a16:creationId xmlns="" xmlns:a16="http://schemas.microsoft.com/office/drawing/2014/main" id="{D28917D8-C017-6595-E1CD-DBC101D258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15" y="780801"/>
            <a:ext cx="4253341" cy="6014852"/>
          </a:xfrm>
          <a:prstGeom prst="rect">
            <a:avLst/>
          </a:prstGeom>
        </p:spPr>
      </p:pic>
      <p:pic>
        <p:nvPicPr>
          <p:cNvPr id="6" name="Obraz 5">
            <a:extLst>
              <a:ext uri="{FF2B5EF4-FFF2-40B4-BE49-F238E27FC236}">
                <a16:creationId xmlns="" xmlns:a16="http://schemas.microsoft.com/office/drawing/2014/main" id="{C94E6551-0939-B60E-87C0-69E5ED8C4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100" y="780801"/>
            <a:ext cx="4297430" cy="6077199"/>
          </a:xfrm>
          <a:prstGeom prst="rect">
            <a:avLst/>
          </a:prstGeom>
        </p:spPr>
      </p:pic>
      <p:pic>
        <p:nvPicPr>
          <p:cNvPr id="8" name="Obraz 7">
            <a:extLst>
              <a:ext uri="{FF2B5EF4-FFF2-40B4-BE49-F238E27FC236}">
                <a16:creationId xmlns="" xmlns:a16="http://schemas.microsoft.com/office/drawing/2014/main" id="{83524C41-426E-03E8-EBA6-9DDF48197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1644" y="780800"/>
            <a:ext cx="4297430" cy="6077199"/>
          </a:xfrm>
          <a:prstGeom prst="rect">
            <a:avLst/>
          </a:prstGeom>
        </p:spPr>
      </p:pic>
      <p:sp>
        <p:nvSpPr>
          <p:cNvPr id="9" name="pole tekstowe 8">
            <a:extLst>
              <a:ext uri="{FF2B5EF4-FFF2-40B4-BE49-F238E27FC236}">
                <a16:creationId xmlns="" xmlns:a16="http://schemas.microsoft.com/office/drawing/2014/main" id="{99538C28-FE81-929E-C1FE-0A2FFF550615}"/>
              </a:ext>
            </a:extLst>
          </p:cNvPr>
          <p:cNvSpPr txBox="1"/>
          <p:nvPr/>
        </p:nvSpPr>
        <p:spPr>
          <a:xfrm>
            <a:off x="593766" y="510639"/>
            <a:ext cx="9737766" cy="369332"/>
          </a:xfrm>
          <a:prstGeom prst="rect">
            <a:avLst/>
          </a:prstGeom>
          <a:noFill/>
        </p:spPr>
        <p:txBody>
          <a:bodyPr wrap="square" rtlCol="0">
            <a:spAutoFit/>
          </a:bodyPr>
          <a:lstStyle/>
          <a:p>
            <a:r>
              <a:rPr lang="pl-PL" b="1" dirty="0"/>
              <a:t>Wzór wniosku na dodatek węglowy</a:t>
            </a:r>
          </a:p>
        </p:txBody>
      </p:sp>
    </p:spTree>
    <p:extLst>
      <p:ext uri="{BB962C8B-B14F-4D97-AF65-F5344CB8AC3E}">
        <p14:creationId xmlns:p14="http://schemas.microsoft.com/office/powerpoint/2010/main" val="269823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3246BD62-B451-D1C1-184A-8820C1204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82" y="249382"/>
            <a:ext cx="4496869" cy="6359236"/>
          </a:xfrm>
          <a:prstGeom prst="rect">
            <a:avLst/>
          </a:prstGeom>
        </p:spPr>
      </p:pic>
      <p:pic>
        <p:nvPicPr>
          <p:cNvPr id="5" name="Obraz 4">
            <a:extLst>
              <a:ext uri="{FF2B5EF4-FFF2-40B4-BE49-F238E27FC236}">
                <a16:creationId xmlns="" xmlns:a16="http://schemas.microsoft.com/office/drawing/2014/main" id="{9A5A9923-8D99-54EA-AF2F-416E91281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551" y="249382"/>
            <a:ext cx="4496870" cy="6359237"/>
          </a:xfrm>
          <a:prstGeom prst="rect">
            <a:avLst/>
          </a:prstGeom>
        </p:spPr>
      </p:pic>
    </p:spTree>
    <p:extLst>
      <p:ext uri="{BB962C8B-B14F-4D97-AF65-F5344CB8AC3E}">
        <p14:creationId xmlns:p14="http://schemas.microsoft.com/office/powerpoint/2010/main" val="321446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4BEA6724-2BB4-8ED1-65A9-C9E7CBAD083F}"/>
              </a:ext>
            </a:extLst>
          </p:cNvPr>
          <p:cNvSpPr txBox="1"/>
          <p:nvPr/>
        </p:nvSpPr>
        <p:spPr>
          <a:xfrm>
            <a:off x="201881" y="356260"/>
            <a:ext cx="11542815" cy="369332"/>
          </a:xfrm>
          <a:prstGeom prst="rect">
            <a:avLst/>
          </a:prstGeom>
          <a:noFill/>
        </p:spPr>
        <p:txBody>
          <a:bodyPr wrap="square" rtlCol="0">
            <a:spAutoFit/>
          </a:bodyPr>
          <a:lstStyle/>
          <a:p>
            <a:r>
              <a:rPr lang="pl-PL" b="1" dirty="0"/>
              <a:t>Wzór wniosku o wypłatę dodatku do innych źródeł ciepła</a:t>
            </a:r>
          </a:p>
        </p:txBody>
      </p:sp>
      <p:pic>
        <p:nvPicPr>
          <p:cNvPr id="4" name="Obraz 3">
            <a:extLst>
              <a:ext uri="{FF2B5EF4-FFF2-40B4-BE49-F238E27FC236}">
                <a16:creationId xmlns="" xmlns:a16="http://schemas.microsoft.com/office/drawing/2014/main" id="{02653D85-9959-0EB8-5B20-8189E354B9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0221"/>
            <a:ext cx="4126912" cy="5767779"/>
          </a:xfrm>
          <a:prstGeom prst="rect">
            <a:avLst/>
          </a:prstGeom>
        </p:spPr>
      </p:pic>
      <p:pic>
        <p:nvPicPr>
          <p:cNvPr id="6" name="Obraz 5">
            <a:extLst>
              <a:ext uri="{FF2B5EF4-FFF2-40B4-BE49-F238E27FC236}">
                <a16:creationId xmlns="" xmlns:a16="http://schemas.microsoft.com/office/drawing/2014/main" id="{D3B909AC-8C4C-00BA-FA21-4295169CC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9213" y="1090221"/>
            <a:ext cx="4228149" cy="5767779"/>
          </a:xfrm>
          <a:prstGeom prst="rect">
            <a:avLst/>
          </a:prstGeom>
        </p:spPr>
      </p:pic>
      <p:pic>
        <p:nvPicPr>
          <p:cNvPr id="8" name="Obraz 7">
            <a:extLst>
              <a:ext uri="{FF2B5EF4-FFF2-40B4-BE49-F238E27FC236}">
                <a16:creationId xmlns="" xmlns:a16="http://schemas.microsoft.com/office/drawing/2014/main" id="{B50FED94-E7E4-A259-9322-3C03F9D4C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3218" y="1096158"/>
            <a:ext cx="3948782" cy="5643088"/>
          </a:xfrm>
          <a:prstGeom prst="rect">
            <a:avLst/>
          </a:prstGeom>
        </p:spPr>
      </p:pic>
    </p:spTree>
    <p:extLst>
      <p:ext uri="{BB962C8B-B14F-4D97-AF65-F5344CB8AC3E}">
        <p14:creationId xmlns:p14="http://schemas.microsoft.com/office/powerpoint/2010/main" val="257640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 xmlns:a16="http://schemas.microsoft.com/office/drawing/2014/main" id="{C794CFBA-8200-4BF3-682A-1DAC6277B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6" y="287976"/>
            <a:ext cx="4142435" cy="6053447"/>
          </a:xfrm>
          <a:prstGeom prst="rect">
            <a:avLst/>
          </a:prstGeom>
        </p:spPr>
      </p:pic>
      <p:pic>
        <p:nvPicPr>
          <p:cNvPr id="5" name="Obraz 4">
            <a:extLst>
              <a:ext uri="{FF2B5EF4-FFF2-40B4-BE49-F238E27FC236}">
                <a16:creationId xmlns="" xmlns:a16="http://schemas.microsoft.com/office/drawing/2014/main" id="{426976CE-F564-9FB7-1192-7C5F40ACCA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271" y="287976"/>
            <a:ext cx="4069356" cy="6053447"/>
          </a:xfrm>
          <a:prstGeom prst="rect">
            <a:avLst/>
          </a:prstGeom>
        </p:spPr>
      </p:pic>
      <p:pic>
        <p:nvPicPr>
          <p:cNvPr id="7" name="Obraz 6">
            <a:extLst>
              <a:ext uri="{FF2B5EF4-FFF2-40B4-BE49-F238E27FC236}">
                <a16:creationId xmlns="" xmlns:a16="http://schemas.microsoft.com/office/drawing/2014/main" id="{8808B627-3BED-64C3-2DE8-7F10001D83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4731" y="287976"/>
            <a:ext cx="4381404" cy="6195951"/>
          </a:xfrm>
          <a:prstGeom prst="rect">
            <a:avLst/>
          </a:prstGeom>
        </p:spPr>
      </p:pic>
    </p:spTree>
    <p:extLst>
      <p:ext uri="{BB962C8B-B14F-4D97-AF65-F5344CB8AC3E}">
        <p14:creationId xmlns:p14="http://schemas.microsoft.com/office/powerpoint/2010/main" val="242964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 xmlns:a16="http://schemas.microsoft.com/office/drawing/2014/main" id="{BCB248D4-4D42-97E3-F2D5-CFB0FD4874ED}"/>
              </a:ext>
            </a:extLst>
          </p:cNvPr>
          <p:cNvSpPr txBox="1"/>
          <p:nvPr/>
        </p:nvSpPr>
        <p:spPr>
          <a:xfrm>
            <a:off x="5640779" y="2962893"/>
            <a:ext cx="914400" cy="914400"/>
          </a:xfrm>
          <a:prstGeom prst="rect">
            <a:avLst/>
          </a:prstGeom>
          <a:noFill/>
        </p:spPr>
        <p:txBody>
          <a:bodyPr wrap="square" rtlCol="0">
            <a:spAutoFit/>
          </a:bodyPr>
          <a:lstStyle/>
          <a:p>
            <a:endParaRPr lang="pl-PL" dirty="0"/>
          </a:p>
        </p:txBody>
      </p:sp>
      <p:sp>
        <p:nvSpPr>
          <p:cNvPr id="3" name="pole tekstowe 2">
            <a:extLst>
              <a:ext uri="{FF2B5EF4-FFF2-40B4-BE49-F238E27FC236}">
                <a16:creationId xmlns="" xmlns:a16="http://schemas.microsoft.com/office/drawing/2014/main" id="{2995F05C-2F3E-16A1-6B79-00A10DF377B5}"/>
              </a:ext>
            </a:extLst>
          </p:cNvPr>
          <p:cNvSpPr txBox="1"/>
          <p:nvPr/>
        </p:nvSpPr>
        <p:spPr>
          <a:xfrm>
            <a:off x="201880" y="0"/>
            <a:ext cx="11990119" cy="6740307"/>
          </a:xfrm>
          <a:prstGeom prst="rect">
            <a:avLst/>
          </a:prstGeom>
          <a:noFill/>
        </p:spPr>
        <p:txBody>
          <a:bodyPr wrap="square" rtlCol="0">
            <a:spAutoFit/>
          </a:bodyPr>
          <a:lstStyle/>
          <a:p>
            <a:r>
              <a:rPr lang="pl-PL" b="1" dirty="0"/>
              <a:t>KOMU PRZYSŁUGUJE DODATEK DO  WĘGLA I INNYCH ŹRÓDEŁ OGRZEWANIA</a:t>
            </a:r>
          </a:p>
          <a:p>
            <a:endParaRPr lang="pl-PL" b="1" dirty="0"/>
          </a:p>
          <a:p>
            <a:r>
              <a:rPr lang="pl-PL" b="1" dirty="0" smtClean="0"/>
              <a:t>1.</a:t>
            </a:r>
            <a:r>
              <a:rPr lang="pl-PL" dirty="0" smtClean="0"/>
              <a:t>Zgodnie z art. 2 ust.1 Ustawy o dodatku węglowym, dodatek węglowy przysługuje osobie w gospodarstwie  domowym w przypadku,</a:t>
            </a:r>
            <a:r>
              <a:rPr lang="pl-PL" b="1" dirty="0" smtClean="0"/>
              <a:t> </a:t>
            </a:r>
            <a:r>
              <a:rPr lang="pl-PL" dirty="0" smtClean="0"/>
              <a:t>gdy</a:t>
            </a:r>
            <a:r>
              <a:rPr lang="pl-PL" b="1" dirty="0" smtClean="0"/>
              <a:t> </a:t>
            </a:r>
            <a:r>
              <a:rPr lang="pl-PL" dirty="0" smtClean="0"/>
              <a:t>głównym źródłem ogrzewania gospodarstwa domowego jest kocioł na paliwo stałe, kominek, koza, ogrzewacz powietrza, trzon kuchenny, </a:t>
            </a:r>
            <a:r>
              <a:rPr lang="pl-PL" dirty="0" err="1" smtClean="0"/>
              <a:t>piecokuchnia</a:t>
            </a:r>
            <a:r>
              <a:rPr lang="pl-PL" dirty="0" smtClean="0"/>
              <a:t>, kuchnia węglowa lub piec kaflowy na paliwo stałe, zasilane paliwami stałymi, wpisane lub zgłoszone do centralnej </a:t>
            </a:r>
            <a:r>
              <a:rPr lang="pl-PL" dirty="0"/>
              <a:t>e</a:t>
            </a:r>
            <a:r>
              <a:rPr lang="pl-PL" dirty="0" smtClean="0"/>
              <a:t>widencji </a:t>
            </a:r>
            <a:r>
              <a:rPr lang="pl-PL" dirty="0"/>
              <a:t>e</a:t>
            </a:r>
            <a:r>
              <a:rPr lang="pl-PL" dirty="0" smtClean="0"/>
              <a:t>misyjności </a:t>
            </a:r>
            <a:r>
              <a:rPr lang="pl-PL" dirty="0"/>
              <a:t>b</a:t>
            </a:r>
            <a:r>
              <a:rPr lang="pl-PL" dirty="0" smtClean="0"/>
              <a:t>udynków, o której mowa w art. 27a ust. 1 ustawy z dnia 21 listopada 2008 r. o wspieraniu termomodernizacji i remontów oraz o centralnej ewidencji emisyjności budynków (Dz. U. z 2022 r. poz. 438, 1561 i 1576), do dnia 11 sierpnia 2022 r, albo po tym dniu – w przypadku głównych źródeł ogrzewania wpisanych lub zgłoszonych po raz pierwszy do centralnej ewidencji emisyjności budynków, o których mowa w art. 27g ust. 1 tej ustawy.</a:t>
            </a:r>
          </a:p>
          <a:p>
            <a:r>
              <a:rPr lang="pl-PL" dirty="0" smtClean="0"/>
              <a:t>Zgodnie z art. 2 pkt. 3 tej ustawy przez paliwo stałe rozumie się węgiel kamienny, brykiet lub </a:t>
            </a:r>
            <a:r>
              <a:rPr lang="pl-PL" dirty="0" err="1" smtClean="0"/>
              <a:t>pelet</a:t>
            </a:r>
            <a:r>
              <a:rPr lang="pl-PL" dirty="0" smtClean="0"/>
              <a:t> zawierający co najmniej 85% węgla kamiennego.</a:t>
            </a:r>
          </a:p>
          <a:p>
            <a:endParaRPr lang="pl-PL" dirty="0" smtClean="0"/>
          </a:p>
          <a:p>
            <a:r>
              <a:rPr lang="pl-PL" b="1" dirty="0" smtClean="0"/>
              <a:t>2. </a:t>
            </a:r>
            <a:r>
              <a:rPr lang="pl-PL" dirty="0" smtClean="0"/>
              <a:t>Zgodnie z art</a:t>
            </a:r>
            <a:r>
              <a:rPr lang="pl-PL" dirty="0"/>
              <a:t>. 24 Ustawy z dnia 15 września 2022 r. o szczególnych rozwiązaniach w zakresie niektórych źródeł ciepła w związku z sytuacją na rynku </a:t>
            </a:r>
            <a:r>
              <a:rPr lang="pl-PL" dirty="0" smtClean="0"/>
              <a:t>paliw, dodatek </a:t>
            </a:r>
            <a:r>
              <a:rPr lang="pl-PL" dirty="0"/>
              <a:t>dla gospodarstw domowych przysługuje osobie w gospodarstwie domowym, w przypadku gdy głównym źródłem ciepła gospodarstwa domowego jest:</a:t>
            </a:r>
          </a:p>
          <a:p>
            <a:endParaRPr lang="pl-PL" dirty="0"/>
          </a:p>
          <a:p>
            <a:pPr marL="342900" indent="-342900">
              <a:buAutoNum type="arabicParenR"/>
            </a:pPr>
            <a:r>
              <a:rPr lang="pl-PL" dirty="0"/>
              <a:t>kocioł na paliwo stałe, kominek, koza, ogrzewacz powietrza, trzon kuchenny, </a:t>
            </a:r>
            <a:r>
              <a:rPr lang="pl-PL" dirty="0" err="1"/>
              <a:t>piecokuchnia</a:t>
            </a:r>
            <a:r>
              <a:rPr lang="pl-PL" dirty="0"/>
              <a:t> albo piec kaflowy na paliwo stałe, zasilane </a:t>
            </a:r>
            <a:r>
              <a:rPr lang="pl-PL" dirty="0" err="1"/>
              <a:t>peletem</a:t>
            </a:r>
            <a:r>
              <a:rPr lang="pl-PL" dirty="0"/>
              <a:t> drzewnym, drewnem kawałkowym lub innym rodzajem biomasy, albo</a:t>
            </a:r>
          </a:p>
          <a:p>
            <a:endParaRPr lang="pl-PL" dirty="0"/>
          </a:p>
          <a:p>
            <a:r>
              <a:rPr lang="pl-PL" dirty="0"/>
              <a:t>2) kocioł gazowy zasilany skroplonym gazem LPG, albo</a:t>
            </a:r>
          </a:p>
          <a:p>
            <a:endParaRPr lang="pl-PL" dirty="0"/>
          </a:p>
          <a:p>
            <a:r>
              <a:rPr lang="pl-PL" dirty="0"/>
              <a:t>3) kocioł olejowy</a:t>
            </a:r>
          </a:p>
          <a:p>
            <a:endParaRPr lang="pl-PL" dirty="0"/>
          </a:p>
        </p:txBody>
      </p:sp>
    </p:spTree>
    <p:extLst>
      <p:ext uri="{BB962C8B-B14F-4D97-AF65-F5344CB8AC3E}">
        <p14:creationId xmlns:p14="http://schemas.microsoft.com/office/powerpoint/2010/main" val="424504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 y="751344"/>
            <a:ext cx="11699913" cy="2862322"/>
          </a:xfrm>
          <a:prstGeom prst="rect">
            <a:avLst/>
          </a:prstGeom>
        </p:spPr>
        <p:txBody>
          <a:bodyPr wrap="square">
            <a:spAutoFit/>
          </a:bodyPr>
          <a:lstStyle/>
          <a:p>
            <a:r>
              <a:rPr lang="pl-PL" dirty="0"/>
              <a:t>zgłoszone lub wpisane do centralnej ewidencji emisyjności budynków, o której mowa w </a:t>
            </a:r>
            <a:r>
              <a:rPr lang="pl-PL" dirty="0">
                <a:hlinkClick r:id="rId2"/>
              </a:rPr>
              <a:t>art. 27a ust. 1</a:t>
            </a:r>
            <a:r>
              <a:rPr lang="pl-PL" dirty="0"/>
              <a:t> ustawy z dnia 21 listopada 2008 r. o wspieraniu termomodernizacji i remontów oraz o centralnej ewidencji emisyjności budynków (Dz. U. z 2022 r. poz. 438, 1561, 1576 i 1967), do dnia 11 sierpnia 2022 r., albo po tym dniu - w przypadku głównych źródeł ogrzewania zgłoszonych lub wpisanych po raz pierwszy do centralnej ewidencji emisyjności budynków, o których mowa w </a:t>
            </a:r>
            <a:r>
              <a:rPr lang="pl-PL" dirty="0">
                <a:hlinkClick r:id="rId3"/>
              </a:rPr>
              <a:t>art. 27g ust. 1</a:t>
            </a:r>
            <a:r>
              <a:rPr lang="pl-PL" dirty="0"/>
              <a:t> tej ustawy.</a:t>
            </a:r>
          </a:p>
          <a:p>
            <a:r>
              <a:rPr lang="pl-PL" b="1" dirty="0"/>
              <a:t>2.</a:t>
            </a:r>
            <a:r>
              <a:rPr lang="pl-PL" dirty="0"/>
              <a:t> </a:t>
            </a:r>
            <a:r>
              <a:rPr lang="pl-PL" b="1" dirty="0"/>
              <a:t>Przez gospodarstwo domowe, o którym mowa w ust. 1, rozumie się</a:t>
            </a:r>
            <a:r>
              <a:rPr lang="pl-PL" dirty="0"/>
              <a:t>:1) </a:t>
            </a:r>
          </a:p>
          <a:p>
            <a:r>
              <a:rPr lang="pl-PL" dirty="0"/>
              <a:t>osobę fizyczną samotnie zamieszkującą i gospodarującą (gospodarstwo domowe jednoosobowe) albo</a:t>
            </a:r>
          </a:p>
          <a:p>
            <a:r>
              <a:rPr lang="pl-PL" dirty="0"/>
              <a:t>2) osobę fizyczną oraz osoby z nią spokrewnione lub niespokrewnione pozostające w faktycznym związku, wspólnie z nią zamieszkujące i gospodarujące (gospodarstwo domowe wieloosobowe).</a:t>
            </a:r>
          </a:p>
          <a:p>
            <a:endParaRPr lang="pl-PL" dirty="0"/>
          </a:p>
        </p:txBody>
      </p:sp>
    </p:spTree>
    <p:extLst>
      <p:ext uri="{BB962C8B-B14F-4D97-AF65-F5344CB8AC3E}">
        <p14:creationId xmlns:p14="http://schemas.microsoft.com/office/powerpoint/2010/main" val="409689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 xmlns:a16="http://schemas.microsoft.com/office/drawing/2014/main" id="{5AC8DFAD-1E46-E642-C5AB-505A5022111E}"/>
              </a:ext>
            </a:extLst>
          </p:cNvPr>
          <p:cNvSpPr txBox="1"/>
          <p:nvPr/>
        </p:nvSpPr>
        <p:spPr>
          <a:xfrm>
            <a:off x="1" y="0"/>
            <a:ext cx="11815948" cy="6186309"/>
          </a:xfrm>
          <a:prstGeom prst="rect">
            <a:avLst/>
          </a:prstGeom>
          <a:noFill/>
        </p:spPr>
        <p:txBody>
          <a:bodyPr wrap="square">
            <a:spAutoFit/>
          </a:bodyPr>
          <a:lstStyle/>
          <a:p>
            <a:r>
              <a:rPr lang="pl-PL" b="1" dirty="0"/>
              <a:t>ZASADY PRZYZNAWANIA DODATKU WĘGLOWEGO I INNYCH ŹRÓDEŁ CIEPŁA</a:t>
            </a:r>
          </a:p>
          <a:p>
            <a:endParaRPr lang="pl-PL" dirty="0"/>
          </a:p>
          <a:p>
            <a:r>
              <a:rPr lang="pl-PL" dirty="0"/>
              <a:t>3. Dodatek dla gospodarstw domowych wypłaca się na wniosek osoby, o której mowa w ust. 2.</a:t>
            </a:r>
          </a:p>
          <a:p>
            <a:endParaRPr lang="pl-PL" dirty="0"/>
          </a:p>
          <a:p>
            <a:r>
              <a:rPr lang="pl-PL" dirty="0"/>
              <a:t>4. W przypadku gdy </a:t>
            </a:r>
            <a:r>
              <a:rPr lang="pl-PL" b="1" dirty="0"/>
              <a:t>pod jednym adresem miejsca zamieszkania zamieszkuje więcej niż jedno gospodarstwo domowe, jeden dodatek dla gospodarstw domowych przysługuje dla wszystkich gospodarstw domowych zamieszkujących pod tym adresem.</a:t>
            </a:r>
          </a:p>
          <a:p>
            <a:endParaRPr lang="pl-PL" b="1" dirty="0"/>
          </a:p>
          <a:p>
            <a:r>
              <a:rPr lang="pl-PL" dirty="0"/>
              <a:t>5. W przypadku gdy wniosek o wypłatę dodatku dla gospodarstw domowych złożono dla więcej niż jednego gospodarstwa domowego mających ten sam adres miejsca zamieszkania, to dodatek ten jest przyznawany wnioskodawcy, który złożył wniosek jako pierwszy. Pozostałe wnioski pozostawia się bez rozpoznania.</a:t>
            </a:r>
          </a:p>
          <a:p>
            <a:endParaRPr lang="pl-PL" dirty="0"/>
          </a:p>
          <a:p>
            <a:r>
              <a:rPr lang="pl-PL" dirty="0"/>
              <a:t>6. W przypadku gdy wniosek o wypłatę dodatku dla gospodarstw domowych </a:t>
            </a:r>
            <a:r>
              <a:rPr lang="pl-PL" b="1" dirty="0"/>
              <a:t>złożyła więcej niż jedna osoba z danego gospodarstwa domowego wieloosobowego, dodatek ten jest przyznawany wnioskodawcy, który złożył taki wniosek jako pierwszy.</a:t>
            </a:r>
          </a:p>
          <a:p>
            <a:endParaRPr lang="pl-PL" b="1" dirty="0"/>
          </a:p>
          <a:p>
            <a:r>
              <a:rPr lang="pl-PL" dirty="0"/>
              <a:t>7. Dodatek dla gospodarstw domowych nie przysługuje gospodarstwom domowym objętym pozytywnie rozpatrzonym wnioskiem o wypłatę dodatku węglowego, o których mowa w art. 2 ust. 1 ustawy z dnia 5 sierpnia 2022 r. o dodatku węglowym.</a:t>
            </a:r>
          </a:p>
          <a:p>
            <a:endParaRPr lang="pl-PL" dirty="0"/>
          </a:p>
          <a:p>
            <a:endParaRPr lang="pl-PL" dirty="0"/>
          </a:p>
          <a:p>
            <a:endParaRPr lang="pl-PL" dirty="0"/>
          </a:p>
        </p:txBody>
      </p:sp>
    </p:spTree>
    <p:extLst>
      <p:ext uri="{BB962C8B-B14F-4D97-AF65-F5344CB8AC3E}">
        <p14:creationId xmlns:p14="http://schemas.microsoft.com/office/powerpoint/2010/main" val="2622075897"/>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267</TotalTime>
  <Words>1331</Words>
  <Application>Microsoft Office PowerPoint</Application>
  <PresentationFormat>Panoramiczny</PresentationFormat>
  <Paragraphs>137</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Trebuchet MS</vt:lpstr>
      <vt:lpstr>Wingdings 3</vt:lpstr>
      <vt:lpstr>Faseta</vt:lpstr>
      <vt:lpstr>DODATEK WĘGLOWY  ORAZ DODATEK DO INNYCH ŹRÓDEŁ CIEPŁA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DZIĘKUJEMY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DODATEK WĘGLOWY  ORAZ DODATEK DO INNYCH ŹRÓDEŁ CIEPŁA</dc:title>
  <dc:creator>Swietlica</dc:creator>
  <cp:lastModifiedBy>Lenovo</cp:lastModifiedBy>
  <cp:revision>30</cp:revision>
  <dcterms:created xsi:type="dcterms:W3CDTF">2022-09-26T07:50:49Z</dcterms:created>
  <dcterms:modified xsi:type="dcterms:W3CDTF">2022-09-28T12:47:33Z</dcterms:modified>
</cp:coreProperties>
</file>